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Play" pitchFamily="2" charset="0"/>
      <p:regular r:id="rId26"/>
      <p:bold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mu71zNUIPPRq867X4IBoS1oC6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94672"/>
  </p:normalViewPr>
  <p:slideViewPr>
    <p:cSldViewPr snapToGrid="0">
      <p:cViewPr varScale="1">
        <p:scale>
          <a:sx n="99" d="100"/>
          <a:sy n="99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customschemas.google.com/relationships/presentationmetadata" Target="meta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70cd3274c_0_4:notes"/>
          <p:cNvSpPr txBox="1">
            <a:spLocks noGrp="1"/>
          </p:cNvSpPr>
          <p:nvPr>
            <p:ph type="body" idx="1"/>
          </p:nvPr>
        </p:nvSpPr>
        <p:spPr>
          <a:xfrm>
            <a:off x="685793" y="4343385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470cd327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70cd3274c_0_89:notes"/>
          <p:cNvSpPr txBox="1">
            <a:spLocks noGrp="1"/>
          </p:cNvSpPr>
          <p:nvPr>
            <p:ph type="body" idx="1"/>
          </p:nvPr>
        </p:nvSpPr>
        <p:spPr>
          <a:xfrm>
            <a:off x="685793" y="4343385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470cd3274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 rot="-4995211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title"/>
          </p:nvPr>
        </p:nvSpPr>
        <p:spPr>
          <a:xfrm>
            <a:off x="841512" y="1122363"/>
            <a:ext cx="508763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Play"/>
              <a:buNone/>
            </a:pPr>
            <a:r>
              <a:rPr lang="en-US" sz="33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 und ihre Mutter Grete in einem Park in Wien </a:t>
            </a:r>
            <a:br>
              <a:rPr lang="en-US" sz="33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33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33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 and her Mother Grete in a Park in Vienna</a:t>
            </a:r>
            <a:r>
              <a:rPr lang="en-US" sz="33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/>
          </a:p>
        </p:txBody>
      </p:sp>
      <p:sp>
        <p:nvSpPr>
          <p:cNvPr id="87" name="Google Shape;87;p1"/>
          <p:cNvSpPr/>
          <p:nvPr/>
        </p:nvSpPr>
        <p:spPr>
          <a:xfrm>
            <a:off x="5312790" y="5367348"/>
            <a:ext cx="616353" cy="5996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8059" y="669394"/>
            <a:ext cx="4540717" cy="5503900"/>
          </a:xfrm>
          <a:custGeom>
            <a:avLst/>
            <a:gdLst/>
            <a:ahLst/>
            <a:cxnLst/>
            <a:rect l="l" t="t" r="r" b="b"/>
            <a:pathLst>
              <a:path w="5051479" h="5503900" extrusionOk="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0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0"/>
          <p:cNvSpPr txBox="1"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dirty="0"/>
              <a:t>Bahnhof in </a:t>
            </a:r>
            <a:r>
              <a:rPr lang="en-US" sz="2200" dirty="0" err="1"/>
              <a:t>Nagykanizsa</a:t>
            </a:r>
            <a:r>
              <a:rPr lang="en-US" sz="2200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dirty="0"/>
              <a:t>Train Station in </a:t>
            </a:r>
            <a:r>
              <a:rPr lang="en-US" sz="2200" dirty="0" err="1"/>
              <a:t>Nagykanizsa</a:t>
            </a:r>
            <a:r>
              <a:rPr lang="en-US" sz="2200" dirty="0"/>
              <a:t>  </a:t>
            </a:r>
            <a:endParaRPr dirty="0"/>
          </a:p>
        </p:txBody>
      </p:sp>
      <p:pic>
        <p:nvPicPr>
          <p:cNvPr id="184" name="Google Shape;184;p10" descr="C:\Users\simonm\Pictures\2014-01-30\833.JPG"/>
          <p:cNvPicPr preferRelativeResize="0"/>
          <p:nvPr/>
        </p:nvPicPr>
        <p:blipFill rotWithShape="1">
          <a:blip r:embed="rId3">
            <a:alphaModFix/>
          </a:blip>
          <a:srcRect l="20313" r="1298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70cd3274c_0_4"/>
          <p:cNvSpPr txBox="1">
            <a:spLocks noGrp="1"/>
          </p:cNvSpPr>
          <p:nvPr>
            <p:ph type="title"/>
          </p:nvPr>
        </p:nvSpPr>
        <p:spPr>
          <a:xfrm>
            <a:off x="452075" y="315925"/>
            <a:ext cx="51993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91304"/>
              <a:buFont typeface="Calibri"/>
              <a:buNone/>
            </a:pPr>
            <a:r>
              <a:rPr lang="en-US" sz="23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Gelände des ehemaligen Konzentrationslagers Allach</a:t>
            </a:r>
            <a:endParaRPr sz="2300">
              <a:solidFill>
                <a:srgbClr val="11111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91304"/>
              <a:buFont typeface="Calibri"/>
              <a:buNone/>
            </a:pPr>
            <a:endParaRPr sz="2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91304"/>
              <a:buFont typeface="Calibri"/>
              <a:buNone/>
            </a:pPr>
            <a:r>
              <a:rPr lang="en-US" sz="2300"/>
              <a:t>Site of the Former Concentration Camp at Allach</a:t>
            </a:r>
            <a:endParaRPr sz="2300"/>
          </a:p>
        </p:txBody>
      </p:sp>
      <p:pic>
        <p:nvPicPr>
          <p:cNvPr id="190" name="Google Shape;190;g3470cd3274c_0_4" descr="C:\Users\simonm\Pictures\2014-01-30\0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2451280"/>
            <a:ext cx="6307044" cy="41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470cd3274c_0_4" descr="C:\Users\simonm\Pictures\2014-01-30\05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1374" y="206625"/>
            <a:ext cx="3029599" cy="455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470cd3274c_0_4"/>
          <p:cNvSpPr txBox="1">
            <a:spLocks noGrp="1"/>
          </p:cNvSpPr>
          <p:nvPr>
            <p:ph type="title"/>
          </p:nvPr>
        </p:nvSpPr>
        <p:spPr>
          <a:xfrm>
            <a:off x="6846525" y="4846825"/>
            <a:ext cx="51993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7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Ein alter Bunker </a:t>
            </a:r>
            <a:r>
              <a:rPr lang="en-US" sz="2700" dirty="0" err="1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bei</a:t>
            </a:r>
            <a:r>
              <a:rPr lang="en-US" sz="27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700" dirty="0" err="1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Allach</a:t>
            </a:r>
            <a:endParaRPr sz="2700" dirty="0">
              <a:solidFill>
                <a:srgbClr val="11111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700" dirty="0"/>
              <a:t>An Old Bunker at </a:t>
            </a:r>
            <a:r>
              <a:rPr lang="en-US" sz="2700" dirty="0" err="1"/>
              <a:t>Allach</a:t>
            </a:r>
            <a:endParaRPr sz="2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1"/>
          <p:cNvPicPr preferRelativeResize="0"/>
          <p:nvPr/>
        </p:nvPicPr>
        <p:blipFill rotWithShape="1">
          <a:blip r:embed="rId3">
            <a:alphaModFix/>
          </a:blip>
          <a:srcRect t="8872" r="-1" b="1655"/>
          <a:stretch/>
        </p:blipFill>
        <p:spPr>
          <a:xfrm>
            <a:off x="-1" y="190"/>
            <a:ext cx="8128855" cy="529119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1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0F4861">
                  <a:alpha val="10980"/>
                </a:srgbClr>
              </a:gs>
              <a:gs pos="28000">
                <a:srgbClr val="0F4861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 txBox="1"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Nach dem Krieg   After the War</a:t>
            </a:r>
            <a:endParaRPr sz="40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2" name="Google Shape;202;p11"/>
          <p:cNvSpPr/>
          <p:nvPr/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0">
                <a:srgbClr val="0A3041">
                  <a:alpha val="67843"/>
                </a:srgbClr>
              </a:gs>
              <a:gs pos="19000">
                <a:srgbClr val="0A3041">
                  <a:alpha val="67843"/>
                </a:srgbClr>
              </a:gs>
              <a:gs pos="100000">
                <a:srgbClr val="156082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1"/>
          <p:cNvPicPr preferRelativeResize="0"/>
          <p:nvPr/>
        </p:nvPicPr>
        <p:blipFill rotWithShape="1">
          <a:blip r:embed="rId4">
            <a:alphaModFix/>
          </a:blip>
          <a:srcRect r="1" b="15678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66" y="1744515"/>
            <a:ext cx="4812813" cy="336896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2"/>
          <p:cNvSpPr/>
          <p:nvPr/>
        </p:nvSpPr>
        <p:spPr>
          <a:xfrm>
            <a:off x="4629992" y="0"/>
            <a:ext cx="7562008" cy="6858000"/>
          </a:xfrm>
          <a:custGeom>
            <a:avLst/>
            <a:gdLst/>
            <a:ahLst/>
            <a:cxnLst/>
            <a:rect l="l" t="t" r="r" b="b"/>
            <a:pathLst>
              <a:path w="7529613" h="6858000" extrusionOk="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2"/>
          <p:cNvSpPr txBox="1">
            <a:spLocks noGrp="1"/>
          </p:cNvSpPr>
          <p:nvPr>
            <p:ph type="title"/>
          </p:nvPr>
        </p:nvSpPr>
        <p:spPr>
          <a:xfrm>
            <a:off x="5777664" y="688258"/>
            <a:ext cx="5649349" cy="3534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Play"/>
              <a:buNone/>
            </a:pPr>
            <a:r>
              <a:rPr lang="en-US" sz="560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 </a:t>
            </a:r>
            <a:r>
              <a:rPr lang="en-US" sz="5600" dirty="0">
                <a:solidFill>
                  <a:srgbClr val="FFFFFF"/>
                </a:solidFill>
              </a:rPr>
              <a:t>in</a:t>
            </a:r>
            <a:r>
              <a:rPr lang="en-US" sz="560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Amerika </a:t>
            </a:r>
            <a:br>
              <a:rPr lang="en-US" sz="560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560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560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5600" b="0" i="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 in America    </a:t>
            </a:r>
            <a:endParaRPr sz="5600" dirty="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2" name="Google Shape;212;p12"/>
          <p:cNvSpPr/>
          <p:nvPr/>
        </p:nvSpPr>
        <p:spPr>
          <a:xfrm>
            <a:off x="5717682" y="4043302"/>
            <a:ext cx="5303520" cy="18288"/>
          </a:xfrm>
          <a:custGeom>
            <a:avLst/>
            <a:gdLst/>
            <a:ahLst/>
            <a:cxnLst/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112502" y="491152"/>
            <a:ext cx="5607882" cy="587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3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br>
              <a:rPr lang="en-US" sz="40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0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br>
              <a:rPr lang="en-US" sz="40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000" b="0" i="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Hilde </a:t>
            </a:r>
            <a:r>
              <a:rPr lang="en-US" sz="4000" b="0" i="0" dirty="0" err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mit</a:t>
            </a:r>
            <a:r>
              <a:rPr lang="en-US" sz="4000" b="0" i="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4000" b="0" i="0" dirty="0" err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meinem</a:t>
            </a:r>
            <a:r>
              <a:rPr lang="en-US" sz="4000" b="0" i="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Vater</a:t>
            </a:r>
            <a:br>
              <a:rPr lang="en-US" sz="4000" b="0" i="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4000" b="0" i="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0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Hilde with my Father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2" name="Rectangle 23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6" name="Google Shape;226;g3470cd3274c_0_89" descr="C:\Users\simonm\Pictures\My Scans\McArthur school0001.jpg"/>
          <p:cNvPicPr preferRelativeResize="0"/>
          <p:nvPr/>
        </p:nvPicPr>
        <p:blipFill rotWithShape="1">
          <a:blip r:embed="rId3"/>
          <a:srcRect r="-1" b="134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23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Google Shape;227;g3470cd3274c_0_89"/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Roboto"/>
              </a:rPr>
              <a:t> Vielen Dank Frau Simon</a:t>
            </a: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"/>
              <a:buNone/>
            </a:pPr>
            <a:r>
              <a:rPr lang="en-US" sz="3600" b="0" i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Mit ihrer Familie in den 1960er Jahren</a:t>
            </a:r>
            <a:br>
              <a:rPr lang="en-US" sz="3600" b="0" i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3600" b="0" i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600" b="0" i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Hilde, Frances, Michael and Richard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3">
            <a:alphaModFix/>
          </a:blip>
          <a:srcRect r="566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5"/>
          <p:cNvSpPr txBox="1">
            <a:spLocks noGrp="1"/>
          </p:cNvSpPr>
          <p:nvPr>
            <p:ph type="title"/>
          </p:nvPr>
        </p:nvSpPr>
        <p:spPr>
          <a:xfrm>
            <a:off x="8763604" y="679731"/>
            <a:ext cx="3192422" cy="406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lay"/>
              <a:buNone/>
            </a:pPr>
            <a:r>
              <a:rPr lang="en-US" sz="2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Hilde mit ihren Enkelkindern Jeremy und Rachel </a:t>
            </a:r>
            <a:br>
              <a:rPr lang="en-US" sz="2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2900"/>
            </a:br>
            <a:r>
              <a:rPr lang="en-US" sz="2900"/>
              <a:t>Hilde with  her Grandchildren Jeremy and Rachel</a:t>
            </a:r>
            <a:br>
              <a:rPr lang="en-US" sz="2900"/>
            </a:br>
            <a:br>
              <a:rPr lang="en-US" sz="2900"/>
            </a:br>
            <a:endParaRPr sz="29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42" name="Google Shape;242;p15"/>
          <p:cNvGrpSpPr/>
          <p:nvPr/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43" name="Google Shape;243;p15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4" name="Google Shape;244;p15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15"/>
          <p:cNvSpPr/>
          <p:nvPr/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5"/>
          <p:cNvPicPr preferRelativeResize="0"/>
          <p:nvPr/>
        </p:nvPicPr>
        <p:blipFill rotWithShape="1">
          <a:blip r:embed="rId3">
            <a:alphaModFix/>
          </a:blip>
          <a:srcRect t="18445" r="-3" b="5170"/>
          <a:stretch/>
        </p:blipFill>
        <p:spPr>
          <a:xfrm rot="-5400000">
            <a:off x="164135" y="1804462"/>
            <a:ext cx="5047735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/>
          <p:cNvPicPr preferRelativeResize="0"/>
          <p:nvPr/>
        </p:nvPicPr>
        <p:blipFill rotWithShape="1">
          <a:blip r:embed="rId4">
            <a:alphaModFix/>
          </a:blip>
          <a:srcRect r="5260"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6"/>
          <p:cNvSpPr txBox="1"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"/>
              <a:buNone/>
            </a:pPr>
            <a:r>
              <a:rPr lang="en-US" sz="2000" dirty="0"/>
              <a:t>Hannah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ihren</a:t>
            </a:r>
            <a:r>
              <a:rPr lang="en-US" sz="2000" dirty="0"/>
              <a:t> </a:t>
            </a:r>
            <a:r>
              <a:rPr lang="en-US" sz="2000" dirty="0" err="1"/>
              <a:t>Eltern</a:t>
            </a:r>
            <a:r>
              <a:rPr lang="en-US" sz="2000" dirty="0"/>
              <a:t> Rahel und Nat  und </a:t>
            </a:r>
            <a:r>
              <a:rPr lang="en-US" sz="2000" dirty="0" err="1"/>
              <a:t>ihrer</a:t>
            </a:r>
            <a:r>
              <a:rPr lang="en-US" sz="2000" dirty="0"/>
              <a:t> </a:t>
            </a:r>
            <a:r>
              <a:rPr lang="en-US" sz="2000" dirty="0" err="1"/>
              <a:t>Großmutter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Hannah with her Parents Rachel and Nat, and Grandmother Wendy</a:t>
            </a:r>
            <a:br>
              <a:rPr lang="en-US" sz="20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20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endParaRPr sz="2000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54" name="Google Shape;254;p16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6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6"/>
          <p:cNvPicPr preferRelativeResize="0"/>
          <p:nvPr/>
        </p:nvPicPr>
        <p:blipFill rotWithShape="1">
          <a:blip r:embed="rId3">
            <a:alphaModFix/>
          </a:blip>
          <a:srcRect l="19365" r="3" b="2"/>
          <a:stretch/>
        </p:blipFill>
        <p:spPr>
          <a:xfrm>
            <a:off x="545231" y="858525"/>
            <a:ext cx="3719192" cy="521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6"/>
          <p:cNvPicPr preferRelativeResize="0"/>
          <p:nvPr/>
        </p:nvPicPr>
        <p:blipFill rotWithShape="1">
          <a:blip r:embed="rId4">
            <a:alphaModFix/>
          </a:blip>
          <a:srcRect t="519" r="5" b="9432"/>
          <a:stretch/>
        </p:blipFill>
        <p:spPr>
          <a:xfrm>
            <a:off x="4457706" y="858524"/>
            <a:ext cx="3685032" cy="250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6"/>
          <p:cNvPicPr preferRelativeResize="0"/>
          <p:nvPr/>
        </p:nvPicPr>
        <p:blipFill rotWithShape="1">
          <a:blip r:embed="rId5">
            <a:alphaModFix/>
          </a:blip>
          <a:srcRect t="2385" r="3" b="38125"/>
          <a:stretch/>
        </p:blipFill>
        <p:spPr>
          <a:xfrm>
            <a:off x="4457712" y="3564974"/>
            <a:ext cx="3685031" cy="250545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6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7" descr="http://mapcollection.files.wordpress.com/2012/09/austro-hungarian-map-19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6109" y="548759"/>
            <a:ext cx="7639109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7"/>
          <p:cNvSpPr txBox="1"/>
          <p:nvPr/>
        </p:nvSpPr>
        <p:spPr>
          <a:xfrm>
            <a:off x="2426099" y="102750"/>
            <a:ext cx="751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Hildegards Reise  -  Hildegard’s </a:t>
            </a:r>
            <a:r>
              <a:rPr lang="en-US" sz="2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Jouney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7" descr="http://upload.wikimedia.org/wikipedia/commons/a/a1/Statue_of_Liberty_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324" y="878837"/>
            <a:ext cx="1079500" cy="149073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7"/>
          <p:cNvSpPr txBox="1"/>
          <p:nvPr/>
        </p:nvSpPr>
        <p:spPr>
          <a:xfrm>
            <a:off x="5456281" y="3990203"/>
            <a:ext cx="187179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Nagykanizsa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6302281" y="805934"/>
            <a:ext cx="1720664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 Auschwitz</a:t>
            </a:r>
            <a:endParaRPr/>
          </a:p>
        </p:txBody>
      </p:sp>
      <p:sp>
        <p:nvSpPr>
          <p:cNvPr id="269" name="Google Shape;269;p17"/>
          <p:cNvSpPr txBox="1"/>
          <p:nvPr/>
        </p:nvSpPr>
        <p:spPr>
          <a:xfrm>
            <a:off x="3347410" y="3335893"/>
            <a:ext cx="125034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 Allach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7"/>
          <p:cNvSpPr txBox="1"/>
          <p:nvPr/>
        </p:nvSpPr>
        <p:spPr>
          <a:xfrm>
            <a:off x="2086713" y="3048000"/>
            <a:ext cx="1661039" cy="369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 Geislingen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7"/>
          <p:cNvSpPr txBox="1"/>
          <p:nvPr/>
        </p:nvSpPr>
        <p:spPr>
          <a:xfrm>
            <a:off x="5033970" y="2566220"/>
            <a:ext cx="106203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 Wien</a:t>
            </a:r>
            <a:endParaRPr/>
          </a:p>
        </p:txBody>
      </p:sp>
      <p:sp>
        <p:nvSpPr>
          <p:cNvPr id="272" name="Google Shape;272;p17"/>
          <p:cNvSpPr txBox="1"/>
          <p:nvPr/>
        </p:nvSpPr>
        <p:spPr>
          <a:xfrm>
            <a:off x="269558" y="2750886"/>
            <a:ext cx="1590388" cy="9232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 New York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 Chicago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10980"/>
                </a:srgbClr>
              </a:gs>
              <a:gs pos="100000">
                <a:srgbClr val="156082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156082">
                  <a:alpha val="0"/>
                </a:srgbClr>
              </a:gs>
              <a:gs pos="39000">
                <a:srgbClr val="156082">
                  <a:alpha val="0"/>
                </a:srgbClr>
              </a:gs>
              <a:gs pos="100000">
                <a:srgbClr val="43AFE2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lay"/>
              <a:buNone/>
            </a:pPr>
            <a:r>
              <a:rPr lang="en-US" sz="28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 und ihr Bruder, Großeltern und Mutter, Tante und Onkel im Fenster</a:t>
            </a:r>
            <a:br>
              <a:rPr lang="en-US" sz="28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28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28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Hilde, her Brother, Grandparents, Mother</a:t>
            </a:r>
            <a:r>
              <a:rPr lang="en-US" sz="28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, Aunt and Uncle at Flat in Vienna</a:t>
            </a:r>
            <a:endParaRPr/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213" y="457199"/>
            <a:ext cx="4217893" cy="589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8"/>
          <p:cNvSpPr txBox="1">
            <a:spLocks noGrp="1"/>
          </p:cNvSpPr>
          <p:nvPr>
            <p:ph type="title"/>
          </p:nvPr>
        </p:nvSpPr>
        <p:spPr>
          <a:xfrm>
            <a:off x="9267909" y="2023110"/>
            <a:ext cx="2520968" cy="369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"/>
              <a:buNone/>
            </a:pPr>
            <a:r>
              <a:rPr lang="en-US" sz="26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Mit Jeremy in </a:t>
            </a:r>
            <a:r>
              <a:rPr lang="en-US" sz="2600" dirty="0" err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Ungarn</a:t>
            </a:r>
            <a:r>
              <a:rPr lang="en-US" sz="26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 und </a:t>
            </a:r>
            <a:r>
              <a:rPr lang="en-US" sz="2600" dirty="0" err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Geislingen</a:t>
            </a:r>
            <a:br>
              <a:rPr lang="en-US" sz="26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26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26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With Jeremy in Hungary and </a:t>
            </a:r>
            <a:r>
              <a:rPr lang="en-US" sz="2600" dirty="0" err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Geislingen</a:t>
            </a:r>
            <a:endParaRPr dirty="0"/>
          </a:p>
        </p:txBody>
      </p:sp>
      <p:sp>
        <p:nvSpPr>
          <p:cNvPr id="279" name="Google Shape;279;p18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8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8" descr="C:\Users\simonm\Pictures\2014-01-30\608.JPG"/>
          <p:cNvPicPr preferRelativeResize="0"/>
          <p:nvPr/>
        </p:nvPicPr>
        <p:blipFill rotWithShape="1">
          <a:blip r:embed="rId3">
            <a:alphaModFix/>
          </a:blip>
          <a:srcRect r="1" b="6809"/>
          <a:stretch/>
        </p:blipFill>
        <p:spPr>
          <a:xfrm>
            <a:off x="545231" y="858525"/>
            <a:ext cx="3719192" cy="521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8" descr="C:\Users\simonm\Pictures\2014-01-30\114.JPG"/>
          <p:cNvPicPr preferRelativeResize="0"/>
          <p:nvPr/>
        </p:nvPicPr>
        <p:blipFill rotWithShape="1">
          <a:blip r:embed="rId4">
            <a:alphaModFix/>
          </a:blip>
          <a:srcRect l="2192"/>
          <a:stretch/>
        </p:blipFill>
        <p:spPr>
          <a:xfrm>
            <a:off x="4457706" y="858524"/>
            <a:ext cx="3685032" cy="250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 descr="C:\Users\simonm\Pictures\2014-01-30\135.JPG"/>
          <p:cNvPicPr preferRelativeResize="0"/>
          <p:nvPr/>
        </p:nvPicPr>
        <p:blipFill rotWithShape="1">
          <a:blip r:embed="rId5">
            <a:alphaModFix/>
          </a:blip>
          <a:srcRect r="2191"/>
          <a:stretch/>
        </p:blipFill>
        <p:spPr>
          <a:xfrm>
            <a:off x="4457712" y="3564974"/>
            <a:ext cx="3685031" cy="250545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8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lay"/>
              <a:buNone/>
            </a:pPr>
            <a:r>
              <a:rPr lang="en-US" sz="3800" b="0" i="0"/>
              <a:t>Der Stolperstein in der Taborstraße 46, Wien, für meinen Großvater und Onkel</a:t>
            </a:r>
            <a:endParaRPr sz="3800"/>
          </a:p>
        </p:txBody>
      </p:sp>
      <p:sp>
        <p:nvSpPr>
          <p:cNvPr id="291" name="Google Shape;291;p19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3">
            <a:alphaModFix/>
          </a:blip>
          <a:srcRect r="271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0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0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0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0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10980"/>
                </a:srgbClr>
              </a:gs>
              <a:gs pos="100000">
                <a:srgbClr val="156082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0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156082">
                  <a:alpha val="0"/>
                </a:srgbClr>
              </a:gs>
              <a:gs pos="39000">
                <a:srgbClr val="156082">
                  <a:alpha val="0"/>
                </a:srgbClr>
              </a:gs>
              <a:gs pos="100000">
                <a:srgbClr val="43AFE2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ct val="100000"/>
              <a:buFont typeface="Roboto"/>
              <a:buNone/>
            </a:pPr>
            <a:r>
              <a:rPr lang="en-US" sz="1600" b="0" i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In Gedenken an meine Schwester Frances</a:t>
            </a:r>
            <a:b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In Gedenken an meine Schwester Frances</a:t>
            </a:r>
            <a:b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In Memory of my Sister Frances</a:t>
            </a:r>
            <a:b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March 22, 2015 </a:t>
            </a:r>
            <a:endParaRPr sz="40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4" name="Google Shape;30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513967"/>
            <a:ext cx="5608320" cy="3785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C2B1C-DA57-AB57-C5A0-C8AAEB10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67" b="20375"/>
          <a:stretch/>
        </p:blipFill>
        <p:spPr>
          <a:xfrm>
            <a:off x="-3051" y="-22"/>
            <a:ext cx="12191977" cy="685802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BB39F-EC3C-141B-1E5C-657B4167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Michael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Wendy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Hannah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Anna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Jeremy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Rachel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10980"/>
                </a:srgbClr>
              </a:gs>
              <a:gs pos="100000">
                <a:srgbClr val="156082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156082">
                  <a:alpha val="0"/>
                </a:srgbClr>
              </a:gs>
              <a:gs pos="39000">
                <a:srgbClr val="156082">
                  <a:alpha val="0"/>
                </a:srgbClr>
              </a:gs>
              <a:gs pos="100000">
                <a:srgbClr val="43AFE2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lay"/>
              <a:buNone/>
            </a:pPr>
            <a:r>
              <a:rPr lang="en-US" sz="28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 und ihr Bruder Vicktor am Kiosk ihres Vaters</a:t>
            </a:r>
            <a:r>
              <a:rPr lang="en-US" sz="28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br>
              <a:rPr lang="en-US" sz="28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28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28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 and her Brother Vicktor at her Father’s Newsstand</a:t>
            </a:r>
            <a:endParaRPr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7372" y="457199"/>
            <a:ext cx="5065575" cy="589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10980"/>
                </a:srgbClr>
              </a:gs>
              <a:gs pos="100000">
                <a:srgbClr val="156082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156082">
                  <a:alpha val="0"/>
                </a:srgbClr>
              </a:gs>
              <a:gs pos="39000">
                <a:srgbClr val="156082">
                  <a:alpha val="0"/>
                </a:srgbClr>
              </a:gs>
              <a:gs pos="100000">
                <a:srgbClr val="43AFE2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 txBox="1"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Die Familie nach der Ankunft in Ungarn</a:t>
            </a:r>
            <a:b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0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The Family in Hungary</a:t>
            </a:r>
            <a:endParaRPr sz="40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114374"/>
            <a:ext cx="5608320" cy="458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10980"/>
                </a:srgbClr>
              </a:gs>
              <a:gs pos="100000">
                <a:srgbClr val="156082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156082">
                  <a:alpha val="0"/>
                </a:srgbClr>
              </a:gs>
              <a:gs pos="39000">
                <a:srgbClr val="156082">
                  <a:alpha val="0"/>
                </a:srgbClr>
              </a:gs>
              <a:gs pos="100000">
                <a:srgbClr val="43AFE2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 txBox="1"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lay"/>
              <a:buNone/>
            </a:pPr>
            <a:r>
              <a:rPr lang="en-US" sz="2800" b="0" i="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Nach dem Tod der Mutter </a:t>
            </a:r>
            <a:r>
              <a:rPr lang="en-US" sz="2800" b="0" i="0" dirty="0" err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mit</a:t>
            </a:r>
            <a:r>
              <a:rPr lang="en-US" sz="2800" b="0" i="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Vater  </a:t>
            </a:r>
            <a:r>
              <a:rPr lang="en-US" sz="2800" b="0" i="0" dirty="0" err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Ishtvan</a:t>
            </a:r>
            <a:r>
              <a:rPr lang="en-US" sz="2800" b="0" i="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und Bruder Vicktor</a:t>
            </a:r>
            <a:br>
              <a:rPr lang="en-US" sz="2800" b="0" i="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2800" b="0" i="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2800" b="0" i="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With her Father </a:t>
            </a:r>
            <a:r>
              <a:rPr lang="en-US" sz="2800" b="0" i="0" dirty="0" err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Ishtvan</a:t>
            </a:r>
            <a:r>
              <a:rPr lang="en-US" sz="2800" b="0" i="0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and Brother Vicktor after her Mother‘s Death</a:t>
            </a:r>
            <a:endParaRPr sz="2800" dirty="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593739" y="602615"/>
            <a:ext cx="4612842" cy="560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517543" y="603521"/>
            <a:ext cx="2602175" cy="329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lay"/>
              <a:buNone/>
            </a:pPr>
            <a:r>
              <a:rPr lang="en-US" sz="2500" b="0" i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Hildes Onkel und Familie in Prag mit Deportationspapieren    </a:t>
            </a:r>
            <a:br>
              <a:rPr lang="en-US" sz="2500" b="0" i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2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2500" b="0" i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Hilde‘s Uncle and Family in Prague with Deportation Papers</a:t>
            </a:r>
            <a:endParaRPr sz="2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43" name="Google Shape;143;p7" descr="C:\Users\simonm\Pictures\My Scans\Robert Herlinger0001.jpg"/>
          <p:cNvPicPr preferRelativeResize="0"/>
          <p:nvPr/>
        </p:nvPicPr>
        <p:blipFill rotWithShape="1">
          <a:blip r:embed="rId3">
            <a:alphaModFix/>
          </a:blip>
          <a:srcRect t="2653" r="-3" b="3837"/>
          <a:stretch/>
        </p:blipFill>
        <p:spPr>
          <a:xfrm>
            <a:off x="3594313" y="10"/>
            <a:ext cx="2987163" cy="4381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 descr="C:\Users\simonm\Pictures\My Scans\Anna Herlinger.jpg"/>
          <p:cNvPicPr preferRelativeResize="0"/>
          <p:nvPr/>
        </p:nvPicPr>
        <p:blipFill rotWithShape="1">
          <a:blip r:embed="rId4">
            <a:alphaModFix/>
          </a:blip>
          <a:srcRect l="4273" r="8231" b="-2"/>
          <a:stretch/>
        </p:blipFill>
        <p:spPr>
          <a:xfrm>
            <a:off x="6517468" y="2435511"/>
            <a:ext cx="2931066" cy="442248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/>
          <p:nvPr/>
        </p:nvSpPr>
        <p:spPr>
          <a:xfrm>
            <a:off x="3581400" y="4374006"/>
            <a:ext cx="2947057" cy="62194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7" descr="C:\Users\simonm\Pictures\My Scans\Renee Herlinger 1935 Summer r0003.jpg"/>
          <p:cNvPicPr preferRelativeResize="0"/>
          <p:nvPr/>
        </p:nvPicPr>
        <p:blipFill rotWithShape="1">
          <a:blip r:embed="rId5">
            <a:alphaModFix/>
          </a:blip>
          <a:srcRect r="560" b="3"/>
          <a:stretch/>
        </p:blipFill>
        <p:spPr>
          <a:xfrm>
            <a:off x="9501552" y="-2"/>
            <a:ext cx="2690447" cy="438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6">
            <a:alphaModFix/>
          </a:blip>
          <a:srcRect t="410" r="-4" b="8728"/>
          <a:stretch/>
        </p:blipFill>
        <p:spPr>
          <a:xfrm>
            <a:off x="20" y="4438014"/>
            <a:ext cx="3636133" cy="241998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7"/>
          <p:cNvSpPr/>
          <p:nvPr/>
        </p:nvSpPr>
        <p:spPr>
          <a:xfrm rot="5400000">
            <a:off x="190800" y="3396996"/>
            <a:ext cx="6858000" cy="64008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0" y="4374006"/>
            <a:ext cx="3636153" cy="64007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7"/>
          <p:cNvSpPr/>
          <p:nvPr/>
        </p:nvSpPr>
        <p:spPr>
          <a:xfrm rot="5400000">
            <a:off x="3120472" y="3396996"/>
            <a:ext cx="6858000" cy="64008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 rot="5400000">
            <a:off x="6040581" y="3396996"/>
            <a:ext cx="6858000" cy="64008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6534373" y="2382391"/>
            <a:ext cx="2967180" cy="64007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9445414" y="4375611"/>
            <a:ext cx="2743199" cy="60589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dirty="0"/>
              <a:t>Mit Bruder und </a:t>
            </a:r>
            <a:r>
              <a:rPr lang="en-US" dirty="0" err="1"/>
              <a:t>Freundin</a:t>
            </a:r>
            <a:r>
              <a:rPr lang="en-US" dirty="0"/>
              <a:t> Erzsebet in </a:t>
            </a:r>
            <a:r>
              <a:rPr lang="en-US" dirty="0" err="1"/>
              <a:t>Ungarn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With brother and friend Erzsebet in Hungary</a:t>
            </a:r>
            <a:endParaRPr dirty="0"/>
          </a:p>
        </p:txBody>
      </p:sp>
      <p:pic>
        <p:nvPicPr>
          <p:cNvPr id="159" name="Google Shape;15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266300" y="1126500"/>
            <a:ext cx="4408926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lang="en-US" sz="3000" dirty="0"/>
              <a:t>“</a:t>
            </a:r>
            <a:r>
              <a:rPr lang="en-US" sz="3000" b="0" i="0" dirty="0"/>
              <a:t>Wir </a:t>
            </a:r>
            <a:r>
              <a:rPr lang="en-US" sz="3000" b="0" i="0" dirty="0" err="1"/>
              <a:t>begannen</a:t>
            </a:r>
            <a:r>
              <a:rPr lang="en-US" sz="3000" b="0" i="0" dirty="0"/>
              <a:t> am 5. April 1944, den </a:t>
            </a:r>
            <a:r>
              <a:rPr lang="en-US" sz="3000" b="0" i="0" dirty="0" err="1"/>
              <a:t>gelben</a:t>
            </a:r>
            <a:r>
              <a:rPr lang="en-US" sz="3000" b="0" i="0" dirty="0"/>
              <a:t> Stern </a:t>
            </a:r>
            <a:r>
              <a:rPr lang="en-US" sz="3000" b="0" i="0" dirty="0" err="1"/>
              <a:t>zu</a:t>
            </a:r>
            <a:r>
              <a:rPr lang="en-US" sz="3000" b="0" i="0" dirty="0"/>
              <a:t> </a:t>
            </a:r>
            <a:r>
              <a:rPr lang="en-US" sz="3000" b="0" i="0" dirty="0" err="1"/>
              <a:t>tragen</a:t>
            </a:r>
            <a:r>
              <a:rPr lang="en-US" sz="3000" b="0" i="0" dirty="0"/>
              <a:t>.”</a:t>
            </a:r>
            <a:r>
              <a:rPr lang="en-US" sz="3000" dirty="0"/>
              <a:t> 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“We started wearing the yellow star on April 5, 1944.”</a:t>
            </a:r>
            <a:endParaRPr dirty="0"/>
          </a:p>
        </p:txBody>
      </p:sp>
      <p:sp>
        <p:nvSpPr>
          <p:cNvPr id="166" name="Google Shape;166;p8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8" descr="C:\Users\simonm\Pictures\2014-03-30 cell phone March 31 14\cell phone March 31 14 154.JPG"/>
          <p:cNvPicPr preferRelativeResize="0"/>
          <p:nvPr/>
        </p:nvPicPr>
        <p:blipFill rotWithShape="1">
          <a:blip r:embed="rId3">
            <a:alphaModFix/>
          </a:blip>
          <a:srcRect t="18785" r="-1" b="644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9" descr="C:\Users\simonm\Pictures\My Scans\Nagykanizsa house with family0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988" y="1296741"/>
            <a:ext cx="3368969" cy="426451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/>
          <p:nvPr/>
        </p:nvSpPr>
        <p:spPr>
          <a:xfrm>
            <a:off x="4629992" y="0"/>
            <a:ext cx="7562008" cy="6858000"/>
          </a:xfrm>
          <a:custGeom>
            <a:avLst/>
            <a:gdLst/>
            <a:ahLst/>
            <a:cxnLst/>
            <a:rect l="l" t="t" r="r" b="b"/>
            <a:pathLst>
              <a:path w="7529613" h="6858000" extrusionOk="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 txBox="1"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lay"/>
              <a:buNone/>
            </a:pPr>
            <a:br>
              <a:rPr lang="en-US" sz="31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31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Hildes Großmutter, Tante und Onkel in ihrem Haus in Nagykanizsa</a:t>
            </a:r>
            <a:br>
              <a:rPr lang="en-US" sz="31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3100" b="0" i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31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Hilde’s Grandmother, Aunt and Uncle in their House in Nagykanizsa</a:t>
            </a:r>
            <a:br>
              <a:rPr lang="en-US" sz="31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endParaRPr sz="31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5717682" y="4043302"/>
            <a:ext cx="5303520" cy="18288"/>
          </a:xfrm>
          <a:custGeom>
            <a:avLst/>
            <a:gdLst/>
            <a:ahLst/>
            <a:cxnLst/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6E930EDC64D345A9169276007ECB95" ma:contentTypeVersion="8" ma:contentTypeDescription="Ein neues Dokument erstellen." ma:contentTypeScope="" ma:versionID="42918e3d4d1ecb191b4bfcf1a69c5705">
  <xsd:schema xmlns:xsd="http://www.w3.org/2001/XMLSchema" xmlns:xs="http://www.w3.org/2001/XMLSchema" xmlns:p="http://schemas.microsoft.com/office/2006/metadata/properties" xmlns:ns2="dd32ce01-4541-4337-9766-31045d959ed7" targetNamespace="http://schemas.microsoft.com/office/2006/metadata/properties" ma:root="true" ma:fieldsID="8b55a6053a8ca196bdfa0d311e56c075" ns2:_="">
    <xsd:import namespace="dd32ce01-4541-4337-9766-31045d959e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2ce01-4541-4337-9766-31045d959e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082224-F296-4DBA-9764-60A92CA36E39}"/>
</file>

<file path=customXml/itemProps2.xml><?xml version="1.0" encoding="utf-8"?>
<ds:datastoreItem xmlns:ds="http://schemas.openxmlformats.org/officeDocument/2006/customXml" ds:itemID="{0E07F672-C8A8-4208-90F0-C0A22F8F03D8}"/>
</file>

<file path=customXml/itemProps3.xml><?xml version="1.0" encoding="utf-8"?>
<ds:datastoreItem xmlns:ds="http://schemas.openxmlformats.org/officeDocument/2006/customXml" ds:itemID="{6D5F2915-D145-46E0-94E8-82761E7C98E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Microsoft Macintosh PowerPoint</Application>
  <PresentationFormat>Breitbild</PresentationFormat>
  <Paragraphs>37</Paragraphs>
  <Slides>23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Arial</vt:lpstr>
      <vt:lpstr>Play</vt:lpstr>
      <vt:lpstr>Calibri</vt:lpstr>
      <vt:lpstr>Roboto</vt:lpstr>
      <vt:lpstr>Office Theme</vt:lpstr>
      <vt:lpstr>Hilde und ihre Mutter Grete in einem Park in Wien   Hilde and her Mother Grete in a Park in Vienna </vt:lpstr>
      <vt:lpstr>Hilde und ihr Bruder, Großeltern und Mutter, Tante und Onkel im Fenster  Hilde, her Brother, Grandparents, Mother, Aunt and Uncle at Flat in Vienna</vt:lpstr>
      <vt:lpstr>Hilde und ihr Bruder Vicktor am Kiosk ihres Vaters   Hilde and her Brother Vicktor at her Father’s Newsstand</vt:lpstr>
      <vt:lpstr>Die Familie nach der Ankunft in Ungarn  The Family in Hungary</vt:lpstr>
      <vt:lpstr>Nach dem Tod der Mutter mit Vater  Ishtvan und Bruder Vicktor  With her Father Ishtvan and Brother Vicktor after her Mother‘s Death</vt:lpstr>
      <vt:lpstr>Hildes Onkel und Familie in Prag mit Deportationspapieren      Hilde‘s Uncle and Family in Prague with Deportation Papers</vt:lpstr>
      <vt:lpstr>Mit Bruder und Freundin Erzsebet in Ungarn   With brother and friend Erzsebet in Hungary</vt:lpstr>
      <vt:lpstr>“Wir begannen am 5. April 1944, den gelben Stern zu tragen.”   “We started wearing the yellow star on April 5, 1944.”</vt:lpstr>
      <vt:lpstr> Hildes Großmutter, Tante und Onkel in ihrem Haus in Nagykanizsa  Hilde’s Grandmother, Aunt and Uncle in their House in Nagykanizsa </vt:lpstr>
      <vt:lpstr>PowerPoint-Präsentation</vt:lpstr>
      <vt:lpstr>Gelände des ehemaligen Konzentrationslagers Allach  Site of the Former Concentration Camp at Allach</vt:lpstr>
      <vt:lpstr>Nach dem Krieg   After the War</vt:lpstr>
      <vt:lpstr>Hilde in Amerika    Hilde in America    </vt:lpstr>
      <vt:lpstr>   Hilde mit meinem Vater  Hilde with my Father</vt:lpstr>
      <vt:lpstr>PowerPoint-Präsentation</vt:lpstr>
      <vt:lpstr>Mit ihrer Familie in den 1960er Jahren  Hilde, Frances, Michael and Richard</vt:lpstr>
      <vt:lpstr>Hilde mit ihren Enkelkindern Jeremy und Rachel   Hilde with  her Grandchildren Jeremy and Rachel  </vt:lpstr>
      <vt:lpstr>Hannah mit ihren Eltern Rahel und Nat  und ihrer Großmutter   Hannah with her Parents Rachel and Nat, and Grandmother Wendy  </vt:lpstr>
      <vt:lpstr>PowerPoint-Präsentation</vt:lpstr>
      <vt:lpstr>Mit Jeremy in Ungarn  und Geislingen  With Jeremy in Hungary and Geislingen</vt:lpstr>
      <vt:lpstr>Der Stolperstein in der Taborstraße 46, Wien, für meinen Großvater und Onkel</vt:lpstr>
      <vt:lpstr>In Gedenken an meine Schwester Frances  In Gedenken an meine Schwester Frances  In Memory of my Sister Frances March 22, 2015 </vt:lpstr>
      <vt:lpstr>Michael Wendy Hannah Nat Anna Jeremy Rachel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Michael Simon</dc:creator>
  <cp:lastModifiedBy>Eva Kerner</cp:lastModifiedBy>
  <cp:revision>6</cp:revision>
  <dcterms:created xsi:type="dcterms:W3CDTF">2025-03-05T16:58:09Z</dcterms:created>
  <dcterms:modified xsi:type="dcterms:W3CDTF">2025-04-17T06:51:43Z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0x010100786E930EDC64D345A9169276007ECB95</vt:lpwstr>
  </property>
</Properties>
</file>